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sldIdLst>
    <p:sldId id="734" r:id="rId5"/>
    <p:sldId id="681" r:id="rId6"/>
    <p:sldId id="736" r:id="rId7"/>
    <p:sldId id="748" r:id="rId8"/>
    <p:sldId id="749" r:id="rId9"/>
    <p:sldId id="744" r:id="rId10"/>
    <p:sldId id="752" r:id="rId11"/>
    <p:sldId id="753" r:id="rId12"/>
    <p:sldId id="738" r:id="rId13"/>
    <p:sldId id="731" r:id="rId14"/>
    <p:sldId id="739" r:id="rId15"/>
    <p:sldId id="733" r:id="rId16"/>
    <p:sldId id="757" r:id="rId17"/>
    <p:sldId id="758" r:id="rId18"/>
    <p:sldId id="741" r:id="rId19"/>
    <p:sldId id="743" r:id="rId20"/>
    <p:sldId id="755" r:id="rId21"/>
    <p:sldId id="696" r:id="rId22"/>
    <p:sldId id="700" r:id="rId23"/>
    <p:sldId id="701" r:id="rId24"/>
    <p:sldId id="760" r:id="rId25"/>
    <p:sldId id="730" r:id="rId26"/>
    <p:sldId id="754" r:id="rId27"/>
    <p:sldId id="698" r:id="rId28"/>
    <p:sldId id="759" r:id="rId29"/>
    <p:sldId id="740" r:id="rId30"/>
    <p:sldId id="756" r:id="rId31"/>
    <p:sldId id="735" r:id="rId32"/>
    <p:sldId id="704" r:id="rId33"/>
    <p:sldId id="703" r:id="rId34"/>
    <p:sldId id="702" r:id="rId35"/>
    <p:sldId id="705" r:id="rId36"/>
    <p:sldId id="687" r:id="rId37"/>
    <p:sldId id="694" r:id="rId38"/>
    <p:sldId id="692" r:id="rId39"/>
    <p:sldId id="672" r:id="rId40"/>
    <p:sldId id="259" r:id="rId41"/>
    <p:sldId id="699" r:id="rId42"/>
    <p:sldId id="697" r:id="rId43"/>
    <p:sldId id="695" r:id="rId44"/>
    <p:sldId id="707" r:id="rId45"/>
    <p:sldId id="718" r:id="rId46"/>
    <p:sldId id="717" r:id="rId4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734"/>
            <p14:sldId id="681"/>
            <p14:sldId id="736"/>
            <p14:sldId id="748"/>
            <p14:sldId id="749"/>
            <p14:sldId id="744"/>
            <p14:sldId id="752"/>
            <p14:sldId id="753"/>
            <p14:sldId id="738"/>
            <p14:sldId id="731"/>
            <p14:sldId id="739"/>
            <p14:sldId id="733"/>
            <p14:sldId id="757"/>
            <p14:sldId id="758"/>
            <p14:sldId id="741"/>
            <p14:sldId id="743"/>
            <p14:sldId id="755"/>
            <p14:sldId id="696"/>
            <p14:sldId id="700"/>
            <p14:sldId id="701"/>
            <p14:sldId id="760"/>
            <p14:sldId id="730"/>
            <p14:sldId id="754"/>
            <p14:sldId id="698"/>
            <p14:sldId id="759"/>
            <p14:sldId id="740"/>
            <p14:sldId id="756"/>
            <p14:sldId id="735"/>
            <p14:sldId id="704"/>
            <p14:sldId id="703"/>
            <p14:sldId id="702"/>
            <p14:sldId id="705"/>
            <p14:sldId id="687"/>
            <p14:sldId id="694"/>
            <p14:sldId id="692"/>
            <p14:sldId id="672"/>
            <p14:sldId id="259"/>
            <p14:sldId id="699"/>
            <p14:sldId id="697"/>
            <p14:sldId id="695"/>
            <p14:sldId id="707"/>
            <p14:sldId id="718"/>
            <p14:sldId id="7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BEFF"/>
    <a:srgbClr val="44546A"/>
    <a:srgbClr val="FF6C45"/>
    <a:srgbClr val="FEE9D6"/>
    <a:srgbClr val="FF5960"/>
    <a:srgbClr val="08174D"/>
    <a:srgbClr val="5A6489"/>
    <a:srgbClr val="224669"/>
    <a:srgbClr val="2F293E"/>
    <a:srgbClr val="FFE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523" autoAdjust="0"/>
    <p:restoredTop sz="94660"/>
  </p:normalViewPr>
  <p:slideViewPr>
    <p:cSldViewPr snapToGrid="0">
      <p:cViewPr varScale="1">
        <p:scale>
          <a:sx n="103" d="100"/>
          <a:sy n="103" d="100"/>
        </p:scale>
        <p:origin x="11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09/09/2022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404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370889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39</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183672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09/09/2022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09/09/2022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7.jpg"/><Relationship Id="rId7" Type="http://schemas.openxmlformats.org/officeDocument/2006/relationships/image" Target="../media/image20.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33.jpe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32.png"/><Relationship Id="rId9" Type="http://schemas.openxmlformats.org/officeDocument/2006/relationships/image" Target="../media/image17.png"/><Relationship Id="rId1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34.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17.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5.png"/><Relationship Id="rId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27.jpg"/><Relationship Id="rId9"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image" Target="../media/image33.jpeg"/><Relationship Id="rId9" Type="http://schemas.openxmlformats.org/officeDocument/2006/relationships/image" Target="../media/image18.png"/><Relationship Id="rId1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E66136-8B46-42B3-92F2-8FD581CA0C80}"/>
              </a:ext>
            </a:extLst>
          </p:cNvPr>
          <p:cNvSpPr>
            <a:spLocks noGrp="1"/>
          </p:cNvSpPr>
          <p:nvPr>
            <p:ph type="title"/>
          </p:nvPr>
        </p:nvSpPr>
        <p:spPr>
          <a:xfrm>
            <a:off x="990600" y="2239645"/>
            <a:ext cx="10591800" cy="1814195"/>
          </a:xfrm>
        </p:spPr>
        <p:txBody>
          <a:bodyPr>
            <a:normAutofit/>
          </a:bodyPr>
          <a:lstStyle/>
          <a:p>
            <a:endParaRPr lang="fr-FR" sz="6000" dirty="0"/>
          </a:p>
        </p:txBody>
      </p:sp>
    </p:spTree>
    <p:extLst>
      <p:ext uri="{BB962C8B-B14F-4D97-AF65-F5344CB8AC3E}">
        <p14:creationId xmlns:p14="http://schemas.microsoft.com/office/powerpoint/2010/main" val="387729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415005" y="2127380"/>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La data c’est l’or</a:t>
            </a:r>
          </a:p>
        </p:txBody>
      </p:sp>
      <p:sp>
        <p:nvSpPr>
          <p:cNvPr id="3" name="Espace réservé du contenu 2">
            <a:extLst>
              <a:ext uri="{FF2B5EF4-FFF2-40B4-BE49-F238E27FC236}">
                <a16:creationId xmlns:a16="http://schemas.microsoft.com/office/drawing/2014/main" id="{09E5C56E-4039-43EE-A69C-82D085966B1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endParaRPr lang="fr-FR" dirty="0"/>
          </a:p>
          <a:p>
            <a:endParaRPr lang="fr-FR" dirty="0"/>
          </a:p>
          <a:p>
            <a:endParaRPr lang="fr-FR" dirty="0"/>
          </a:p>
        </p:txBody>
      </p:sp>
    </p:spTree>
    <p:extLst>
      <p:ext uri="{BB962C8B-B14F-4D97-AF65-F5344CB8AC3E}">
        <p14:creationId xmlns:p14="http://schemas.microsoft.com/office/powerpoint/2010/main" val="385209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id="{2B71F9D8-F60B-4A54-8DFC-9192BC092C63}"/>
              </a:ext>
            </a:extLst>
          </p:cNvPr>
          <p:cNvSpPr/>
          <p:nvPr/>
        </p:nvSpPr>
        <p:spPr>
          <a:xfrm>
            <a:off x="4366726" y="1782677"/>
            <a:ext cx="3051110" cy="1931765"/>
          </a:xfrm>
          <a:prstGeom prst="ellipse">
            <a:avLst/>
          </a:prstGeom>
          <a:solidFill>
            <a:schemeClr val="accent5">
              <a:lumMod val="50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4000" dirty="0" err="1"/>
              <a:t>Function</a:t>
            </a:r>
            <a:endParaRPr lang="fr-FR" sz="4000" dirty="0"/>
          </a:p>
        </p:txBody>
      </p:sp>
      <p:cxnSp>
        <p:nvCxnSpPr>
          <p:cNvPr id="19" name="Connecteur droit 18">
            <a:extLst>
              <a:ext uri="{FF2B5EF4-FFF2-40B4-BE49-F238E27FC236}">
                <a16:creationId xmlns:a16="http://schemas.microsoft.com/office/drawing/2014/main" id="{B34F3146-64F2-4A5D-B43D-158845239F6E}"/>
              </a:ext>
            </a:extLst>
          </p:cNvPr>
          <p:cNvCxnSpPr>
            <a:cxnSpLocks/>
            <a:stCxn id="15" idx="4"/>
            <a:endCxn id="11" idx="0"/>
          </p:cNvCxnSpPr>
          <p:nvPr/>
        </p:nvCxnSpPr>
        <p:spPr>
          <a:xfrm>
            <a:off x="5892281" y="3714442"/>
            <a:ext cx="0" cy="374255"/>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5" idx="6"/>
            <a:endCxn id="14" idx="1"/>
          </p:cNvCxnSpPr>
          <p:nvPr/>
        </p:nvCxnSpPr>
        <p:spPr>
          <a:xfrm flipV="1">
            <a:off x="7417836" y="2748559"/>
            <a:ext cx="1756879" cy="1"/>
          </a:xfrm>
          <a:prstGeom prst="straightConnector1">
            <a:avLst/>
          </a:prstGeom>
          <a:ln w="508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p:cNvCxnSpPr>
          <p:nvPr/>
        </p:nvCxnSpPr>
        <p:spPr>
          <a:xfrm>
            <a:off x="2609847" y="2748559"/>
            <a:ext cx="1756879" cy="0"/>
          </a:xfrm>
          <a:prstGeom prst="straightConnector1">
            <a:avLst/>
          </a:prstGeom>
          <a:ln w="508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2551139" y="1911676"/>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7581009" y="1911675"/>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1" name="Rounded Rectangle 44">
            <a:extLst>
              <a:ext uri="{FF2B5EF4-FFF2-40B4-BE49-F238E27FC236}">
                <a16:creationId xmlns:a16="http://schemas.microsoft.com/office/drawing/2014/main" id="{B9DCA0A8-F1AD-4E30-98E9-E7B8D75B4F3C}"/>
              </a:ext>
            </a:extLst>
          </p:cNvPr>
          <p:cNvSpPr/>
          <p:nvPr/>
        </p:nvSpPr>
        <p:spPr>
          <a:xfrm>
            <a:off x="5128972" y="4088697"/>
            <a:ext cx="1526617" cy="9944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84667D8-14A8-42E9-AC0C-82ADB6A5D0B2}"/>
              </a:ext>
            </a:extLst>
          </p:cNvPr>
          <p:cNvSpPr/>
          <p:nvPr/>
        </p:nvSpPr>
        <p:spPr>
          <a:xfrm>
            <a:off x="9174715" y="2496813"/>
            <a:ext cx="93229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a:t>
            </a:r>
          </a:p>
        </p:txBody>
      </p:sp>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Type d’architecture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2048031" y="2450237"/>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52930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23147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01840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37351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71656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65189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394486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67535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32024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56564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1463907" y="5205490"/>
            <a:ext cx="2893224" cy="369332"/>
          </a:xfrm>
          <a:prstGeom prst="rect">
            <a:avLst/>
          </a:prstGeom>
          <a:noFill/>
        </p:spPr>
        <p:txBody>
          <a:bodyPr wrap="square" rtlCol="0">
            <a:spAutoFit/>
          </a:bodyPr>
          <a:lstStyle/>
          <a:p>
            <a:pPr algn="ctr"/>
            <a:r>
              <a:rPr lang="fr-FR" dirty="0"/>
              <a:t>Itération Rapide</a:t>
            </a:r>
          </a:p>
        </p:txBody>
      </p:sp>
      <p:sp>
        <p:nvSpPr>
          <p:cNvPr id="16" name="ZoneTexte 15">
            <a:extLst>
              <a:ext uri="{FF2B5EF4-FFF2-40B4-BE49-F238E27FC236}">
                <a16:creationId xmlns:a16="http://schemas.microsoft.com/office/drawing/2014/main" id="{64EF2421-57EA-4E6D-B3D4-CA48E32E790C}"/>
              </a:ext>
            </a:extLst>
          </p:cNvPr>
          <p:cNvSpPr txBox="1"/>
          <p:nvPr/>
        </p:nvSpPr>
        <p:spPr>
          <a:xfrm>
            <a:off x="7172249" y="5205490"/>
            <a:ext cx="2893224" cy="369332"/>
          </a:xfrm>
          <a:prstGeom prst="rect">
            <a:avLst/>
          </a:prstGeom>
          <a:noFill/>
        </p:spPr>
        <p:txBody>
          <a:bodyPr wrap="square" rtlCol="0">
            <a:spAutoFit/>
          </a:bodyPr>
          <a:lstStyle/>
          <a:p>
            <a:pPr algn="ctr"/>
            <a:r>
              <a:rPr lang="fr-FR" dirty="0"/>
              <a:t>Itération très longue</a:t>
            </a:r>
          </a:p>
        </p:txBody>
      </p:sp>
      <p:sp>
        <p:nvSpPr>
          <p:cNvPr id="17" name="Rectangle 16">
            <a:extLst>
              <a:ext uri="{FF2B5EF4-FFF2-40B4-BE49-F238E27FC236}">
                <a16:creationId xmlns:a16="http://schemas.microsoft.com/office/drawing/2014/main" id="{1A908C10-5AD3-4AF5-AFBF-CBF22B97B123}"/>
              </a:ext>
            </a:extLst>
          </p:cNvPr>
          <p:cNvSpPr/>
          <p:nvPr/>
        </p:nvSpPr>
        <p:spPr>
          <a:xfrm>
            <a:off x="9012190" y="2925291"/>
            <a:ext cx="1475276" cy="369332"/>
          </a:xfrm>
          <a:prstGeom prst="rect">
            <a:avLst/>
          </a:prstGeom>
        </p:spPr>
        <p:txBody>
          <a:bodyPr wrap="none">
            <a:spAutoFit/>
          </a:bodyPr>
          <a:lstStyle/>
          <a:p>
            <a:r>
              <a:rPr lang="fr-FR"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23515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03979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44922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13699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r>
              <a:rPr lang="fr-FR" sz="4400" dirty="0"/>
              <a:t>Phase production : Faire le projet.</a:t>
            </a:r>
          </a:p>
        </p:txBody>
      </p:sp>
    </p:spTree>
    <p:extLst>
      <p:ext uri="{BB962C8B-B14F-4D97-AF65-F5344CB8AC3E}">
        <p14:creationId xmlns:p14="http://schemas.microsoft.com/office/powerpoint/2010/main" val="173302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pic>
        <p:nvPicPr>
          <p:cNvPr id="2052" name="Picture 4">
            <a:extLst>
              <a:ext uri="{FF2B5EF4-FFF2-40B4-BE49-F238E27FC236}">
                <a16:creationId xmlns:a16="http://schemas.microsoft.com/office/drawing/2014/main" id="{7A270A37-3AA7-4EA4-B8AD-C2647BE9A1F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590" y="4182652"/>
            <a:ext cx="949911" cy="350280"/>
          </a:xfrm>
          <a:prstGeom prst="rect">
            <a:avLst/>
          </a:prstGeom>
          <a:noFill/>
          <a:extLst>
            <a:ext uri="{909E8E84-426E-40DD-AFC4-6F175D3DCCD1}">
              <a14:hiddenFill xmlns:a14="http://schemas.microsoft.com/office/drawing/2010/main">
                <a:solidFill>
                  <a:srgbClr val="FFFFFF"/>
                </a:solidFill>
              </a14:hiddenFill>
            </a:ext>
          </a:extLst>
        </p:spPr>
      </p:pic>
      <p:sp>
        <p:nvSpPr>
          <p:cNvPr id="87" name="ZoneTexte 86">
            <a:extLst>
              <a:ext uri="{FF2B5EF4-FFF2-40B4-BE49-F238E27FC236}">
                <a16:creationId xmlns:a16="http://schemas.microsoft.com/office/drawing/2014/main" id="{95DABB45-F515-40E3-B623-C289B26255A0}"/>
              </a:ext>
            </a:extLst>
          </p:cNvPr>
          <p:cNvSpPr txBox="1"/>
          <p:nvPr/>
        </p:nvSpPr>
        <p:spPr>
          <a:xfrm>
            <a:off x="377509" y="4634291"/>
            <a:ext cx="1105544" cy="461665"/>
          </a:xfrm>
          <a:prstGeom prst="rect">
            <a:avLst/>
          </a:prstGeom>
          <a:noFill/>
        </p:spPr>
        <p:txBody>
          <a:bodyPr wrap="square" rtlCol="0">
            <a:spAutoFit/>
          </a:bodyPr>
          <a:lstStyle/>
          <a:p>
            <a:r>
              <a:rPr lang="fr-FR" sz="1200" dirty="0"/>
              <a:t>Extraction des pages</a:t>
            </a:r>
          </a:p>
        </p:txBody>
      </p:sp>
    </p:spTree>
    <p:extLst>
      <p:ext uri="{BB962C8B-B14F-4D97-AF65-F5344CB8AC3E}">
        <p14:creationId xmlns:p14="http://schemas.microsoft.com/office/powerpoint/2010/main" val="242584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pic>
        <p:nvPicPr>
          <p:cNvPr id="118" name="Picture 4">
            <a:extLst>
              <a:ext uri="{FF2B5EF4-FFF2-40B4-BE49-F238E27FC236}">
                <a16:creationId xmlns:a16="http://schemas.microsoft.com/office/drawing/2014/main" id="{971658D4-FBEF-4296-8654-825A59A214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789" y="4279404"/>
            <a:ext cx="949911" cy="350280"/>
          </a:xfrm>
          <a:prstGeom prst="rect">
            <a:avLst/>
          </a:prstGeom>
          <a:noFill/>
          <a:extLst>
            <a:ext uri="{909E8E84-426E-40DD-AFC4-6F175D3DCCD1}">
              <a14:hiddenFill xmlns:a14="http://schemas.microsoft.com/office/drawing/2010/main">
                <a:solidFill>
                  <a:srgbClr val="FFFFFF"/>
                </a:solidFill>
              </a14:hiddenFill>
            </a:ext>
          </a:extLst>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61" name="ZoneTexte 60">
            <a:extLst>
              <a:ext uri="{FF2B5EF4-FFF2-40B4-BE49-F238E27FC236}">
                <a16:creationId xmlns:a16="http://schemas.microsoft.com/office/drawing/2014/main" id="{61E817D0-150E-4057-86D3-62A285B1270D}"/>
              </a:ext>
            </a:extLst>
          </p:cNvPr>
          <p:cNvSpPr txBox="1"/>
          <p:nvPr/>
        </p:nvSpPr>
        <p:spPr>
          <a:xfrm>
            <a:off x="377509" y="4634291"/>
            <a:ext cx="1105544" cy="461665"/>
          </a:xfrm>
          <a:prstGeom prst="rect">
            <a:avLst/>
          </a:prstGeom>
          <a:noFill/>
        </p:spPr>
        <p:txBody>
          <a:bodyPr wrap="square" rtlCol="0">
            <a:spAutoFit/>
          </a:bodyPr>
          <a:lstStyle/>
          <a:p>
            <a:r>
              <a:rPr lang="fr-FR" sz="1200" dirty="0"/>
              <a:t>Extraction des pages</a:t>
            </a:r>
          </a:p>
        </p:txBody>
      </p:sp>
    </p:spTree>
    <p:extLst>
      <p:ext uri="{BB962C8B-B14F-4D97-AF65-F5344CB8AC3E}">
        <p14:creationId xmlns:p14="http://schemas.microsoft.com/office/powerpoint/2010/main" val="200139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20804</TotalTime>
  <Words>1446</Words>
  <Application>Microsoft Office PowerPoint</Application>
  <PresentationFormat>Grand écran</PresentationFormat>
  <Paragraphs>464</Paragraphs>
  <Slides>43</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43</vt:i4>
      </vt:variant>
    </vt:vector>
  </HeadingPairs>
  <TitlesOfParts>
    <vt:vector size="50" baseType="lpstr">
      <vt:lpstr>Arial</vt:lpstr>
      <vt:lpstr>Calibri</vt:lpstr>
      <vt:lpstr>Century Gothic</vt:lpstr>
      <vt:lpstr>Consolas</vt:lpstr>
      <vt:lpstr>Franklin Gothic Book</vt:lpstr>
      <vt:lpstr>Franklin Gothic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La data c’est l’or</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Difficultés</vt:lpstr>
      <vt:lpstr>Type d’architecture</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511</cp:revision>
  <dcterms:created xsi:type="dcterms:W3CDTF">2020-11-18T10:41:47Z</dcterms:created>
  <dcterms:modified xsi:type="dcterms:W3CDTF">2022-09-09T16:18:17Z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2022-09-09T16:18:17Z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9b69bbac-30b6-4c37-a860-1c8507438836</vt:lpwstr>
  </property>
  <property fmtid="{D5CDD505-2E9C-101B-9397-08002B2CF9AE}" pid="9" name="MSIP_Label_65722654-0696-4b8f-bb0e-68bcd3f909d4_ContentBits">
    <vt:lpwstr>3</vt:lpwstr>
  </property>
</Properties>
</file>